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4" r:id="rId2"/>
    <p:sldId id="260" r:id="rId3"/>
    <p:sldId id="259" r:id="rId4"/>
    <p:sldId id="258" r:id="rId5"/>
    <p:sldId id="283" r:id="rId6"/>
    <p:sldId id="289" r:id="rId7"/>
    <p:sldId id="261" r:id="rId8"/>
    <p:sldId id="262" r:id="rId9"/>
    <p:sldId id="263" r:id="rId10"/>
    <p:sldId id="267" r:id="rId11"/>
    <p:sldId id="285" r:id="rId12"/>
    <p:sldId id="266" r:id="rId13"/>
    <p:sldId id="268" r:id="rId14"/>
    <p:sldId id="269" r:id="rId15"/>
    <p:sldId id="276" r:id="rId16"/>
    <p:sldId id="279" r:id="rId17"/>
    <p:sldId id="278" r:id="rId18"/>
    <p:sldId id="280" r:id="rId19"/>
    <p:sldId id="277" r:id="rId20"/>
    <p:sldId id="270" r:id="rId21"/>
    <p:sldId id="292" r:id="rId22"/>
    <p:sldId id="288" r:id="rId23"/>
    <p:sldId id="290" r:id="rId24"/>
    <p:sldId id="291" r:id="rId25"/>
    <p:sldId id="293" r:id="rId26"/>
    <p:sldId id="287" r:id="rId27"/>
    <p:sldId id="282" r:id="rId28"/>
    <p:sldId id="286" r:id="rId29"/>
    <p:sldId id="271" r:id="rId30"/>
    <p:sldId id="257" r:id="rId31"/>
    <p:sldId id="284" r:id="rId32"/>
    <p:sldId id="281" r:id="rId33"/>
    <p:sldId id="273"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59868" autoAdjust="0"/>
  </p:normalViewPr>
  <p:slideViewPr>
    <p:cSldViewPr snapToGrid="0">
      <p:cViewPr varScale="1">
        <p:scale>
          <a:sx n="61" d="100"/>
          <a:sy n="61" d="100"/>
        </p:scale>
        <p:origin x="128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a:t>
                </a:r>
                <a:r>
                  <a:rPr lang="en-US" altLang="ja-JP" sz="1860" b="1" dirty="0" smtClean="0"/>
                  <a:t> </a:t>
                </a:r>
                <a:r>
                  <a:rPr lang="en-US" altLang="ja-JP" sz="1860" b="1" dirty="0"/>
                  <a:t>(%)</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a:t>
                </a:r>
                <a:r>
                  <a:rPr lang="en-US" altLang="ja-JP" sz="1860" b="1" i="0" baseline="0" dirty="0" smtClean="0">
                    <a:effectLst/>
                  </a:rPr>
                  <a:t> </a:t>
                </a:r>
                <a:r>
                  <a:rPr lang="en-US" altLang="ja-JP" sz="1860" b="1" i="0" baseline="0" dirty="0">
                    <a:effectLst/>
                  </a:rPr>
                  <a:t>(%)</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lumMod val="65000"/>
                  <a:lumOff val="35000"/>
                </a:schemeClr>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a:t>
            </a:r>
            <a:r>
              <a:rPr kumimoji="1" lang="en-US" altLang="ja-JP" dirty="0" smtClean="0"/>
              <a:t>M2</a:t>
            </a:r>
            <a:r>
              <a:rPr kumimoji="1" lang="ja-JP" altLang="en-US" dirty="0" smtClean="0"/>
              <a:t>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を使用した場合とそうでない場合でほとんど差がなく、どのタスクも網羅率が</a:t>
            </a:r>
            <a:r>
              <a:rPr kumimoji="1" lang="en-US" altLang="ja-JP" dirty="0" smtClean="0"/>
              <a:t>90%</a:t>
            </a:r>
            <a:r>
              <a:rPr kumimoji="1" lang="ja-JP" altLang="en-US" dirty="0" smtClean="0"/>
              <a:t>を超えています。</a:t>
            </a:r>
            <a:endParaRPr kumimoji="1" lang="en-US" altLang="ja-JP" dirty="0" smtClean="0"/>
          </a:p>
          <a:p>
            <a:endParaRPr kumimoji="1" lang="en-US" altLang="ja-JP" dirty="0" smtClean="0"/>
          </a:p>
          <a:p>
            <a:r>
              <a:rPr kumimoji="1" lang="ja-JP" altLang="en-US" dirty="0" smtClean="0"/>
              <a:t>ただ、一番複雑なプログラムであるタスク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kumimoji="1" lang="ja-JP" altLang="en-US" dirty="0" smtClean="0"/>
              <a:t>タスク</a:t>
            </a:r>
            <a:r>
              <a:rPr kumimoji="1" lang="en-US" altLang="ja-JP" dirty="0" smtClean="0"/>
              <a:t>1</a:t>
            </a:r>
            <a:r>
              <a:rPr kumimoji="1" lang="ja-JP" altLang="en-US" dirty="0" smtClean="0"/>
              <a:t>と</a:t>
            </a:r>
            <a:r>
              <a:rPr kumimoji="1" lang="en-US" altLang="ja-JP" dirty="0" smtClean="0"/>
              <a:t>3</a:t>
            </a:r>
            <a:r>
              <a:rPr kumimoji="1" lang="ja-JP" altLang="en-US" dirty="0" smtClean="0"/>
              <a:t>を見ると、</a:t>
            </a:r>
            <a:r>
              <a:rPr kumimoji="1" lang="en-US" altLang="ja-JP" dirty="0" err="1" smtClean="0"/>
              <a:t>SuiRec</a:t>
            </a:r>
            <a:r>
              <a:rPr kumimoji="1" lang="ja-JP" altLang="en-US" dirty="0" smtClean="0"/>
              <a:t>を使用した場合、タスク終了までの時間が長いことが分かります。 </a:t>
            </a:r>
            <a:endParaRPr kumimoji="1" lang="en-US" altLang="ja-JP" dirty="0" smtClean="0"/>
          </a:p>
          <a:p>
            <a:endParaRPr kumimoji="1" lang="en-US" altLang="ja-JP" dirty="0" smtClean="0"/>
          </a:p>
          <a:p>
            <a:r>
              <a:rPr kumimoji="1" lang="en-US" altLang="ja-JP" dirty="0" err="1" smtClean="0"/>
              <a:t>SuiteRec</a:t>
            </a:r>
            <a:r>
              <a:rPr kumimoji="1" lang="ja-JP" altLang="en-US" dirty="0" smtClean="0"/>
              <a:t>を使用した場合テスト作成に時間がかかる原因として、推薦される複数のテストコードを理解し、再利用する際に変更する必要があることが考えられます。</a:t>
            </a:r>
            <a:endParaRPr kumimoji="1" lang="en-US" altLang="ja-JP" dirty="0" smtClean="0"/>
          </a:p>
          <a:p>
            <a:endParaRPr kumimoji="1" lang="en-US" altLang="ja-JP" dirty="0" smtClean="0"/>
          </a:p>
          <a:p>
            <a:r>
              <a:rPr kumimoji="1" lang="ja-JP" altLang="en-US" dirty="0" smtClean="0"/>
              <a:t>被験者は、推薦されたテストコードをそのまま再利用することができません。入力コード片と類似コード片の差分に応じてテストコードを書き替える必要があります</a:t>
            </a:r>
            <a:endParaRPr kumimoji="1" lang="en-US" altLang="ja-JP"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を使用した場合とそうでない場合で検出されたテストスメルの数が少ないことが分かります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インターフェスで、推薦されるテストコードに含まれているテストスメルの情報を提示することで、その情報に基づいてテストコードを書き替えることができ、品質の高いテストコードを作成した可能性があります。</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テストスメルが挙げられます。実際に既存研究でも、これらのテストスメルが既存プロジェクトで多く検出されていることが報告されています。</a:t>
            </a:r>
            <a:endParaRPr kumimoji="1" lang="en-US" altLang="ja-JP"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30</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31</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まず、ソフトウェアテストに関する背景からです。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近年ソフトウェアに求められる要件が高度化・多様化する一方で，ユーザからはソフトウェアの品質確保やコスト削減に対する要求も増加しています．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ソフトウェアテストとは、ソフトウェア開発プロセスにおける最後の品質を確かめる工程で、ソフトウェアの不具合を検出し、それを修正することでソフトウェアの品質を確保することが目的です。</a:t>
            </a:r>
            <a:endParaRPr kumimoji="1" lang="en-US" altLang="ja-JP" dirty="0" smtClean="0"/>
          </a:p>
          <a:p>
            <a:endParaRPr kumimoji="1" lang="en-US" altLang="ja-JP" dirty="0" smtClean="0"/>
          </a:p>
          <a:p>
            <a:r>
              <a:rPr kumimoji="1" lang="ja-JP" altLang="en-US" dirty="0" smtClean="0"/>
              <a:t>テスト工程は、テストする対象の粒度によって大きく</a:t>
            </a:r>
            <a:r>
              <a:rPr kumimoji="1" lang="en-US" altLang="ja-JP" dirty="0" smtClean="0"/>
              <a:t>3</a:t>
            </a:r>
            <a:r>
              <a:rPr kumimoji="1" lang="ja-JP" altLang="en-US" dirty="0" smtClean="0"/>
              <a:t>種類に分類できます。この中でも本研究では一番粒度が小さく関数・メソッド単位でテストを行う単体テストに着目しています。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で、テスト工程は非常に多くのコストがかかる工程だと言われてまして、ソフトウェア開発全体の</a:t>
            </a:r>
            <a:r>
              <a:rPr kumimoji="1" lang="en-US" altLang="ja-JP" dirty="0" smtClean="0"/>
              <a:t>3</a:t>
            </a:r>
            <a:r>
              <a:rPr kumimoji="1" lang="ja-JP" altLang="en-US" dirty="0" smtClean="0"/>
              <a:t>割から</a:t>
            </a:r>
            <a:r>
              <a:rPr kumimoji="1" lang="en-US" altLang="ja-JP" dirty="0" smtClean="0"/>
              <a:t>5</a:t>
            </a:r>
            <a:r>
              <a:rPr kumimoji="1" lang="ja-JP" altLang="en-US" dirty="0" smtClean="0"/>
              <a:t>割の費用を占めるといわれています。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96105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は単体テスト自動生成における最先端のツールで、現在では</a:t>
            </a:r>
            <a:r>
              <a:rPr kumimoji="1" lang="en-US" altLang="ja-JP" dirty="0" err="1" smtClean="0"/>
              <a:t>EvoSuite</a:t>
            </a:r>
            <a:r>
              <a:rPr kumimoji="1" lang="ja-JP" altLang="en-US" dirty="0" smtClean="0"/>
              <a:t>をベースとした多くの研究がされています。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既存の自動生成ツールの利用は実装コスト削減のメリットがありますが，生成されたテストコードは，保守作業を困難にするといった課題があります．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18740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308455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84230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こちらが提案手法の概要になります</a:t>
            </a:r>
            <a:endParaRPr kumimoji="1" lang="en-US" altLang="ja-JP" dirty="0" smtClean="0"/>
          </a:p>
          <a:p>
            <a:endParaRPr kumimoji="1" lang="en-US" altLang="ja-JP" dirty="0" smtClean="0"/>
          </a:p>
          <a:p>
            <a:r>
              <a:rPr kumimoji="1" lang="ja-JP" altLang="en-US" dirty="0" smtClean="0"/>
              <a:t>提案手法は大きく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r>
              <a:rPr kumimoji="1" lang="ja-JP" altLang="en-US" dirty="0" smtClean="0"/>
              <a:t>まず</a:t>
            </a:r>
            <a:r>
              <a:rPr kumimoji="1" lang="en-US" altLang="ja-JP" dirty="0" smtClean="0"/>
              <a:t>step1</a:t>
            </a:r>
            <a:r>
              <a:rPr kumimoji="1" lang="ja-JP" altLang="en-US" dirty="0" smtClean="0"/>
              <a:t>は開発者が入力した関数単位のコード片に対して，</a:t>
            </a:r>
            <a:r>
              <a:rPr kumimoji="1" lang="en-US" altLang="ja-JP" dirty="0" smtClean="0"/>
              <a:t>OSS</a:t>
            </a:r>
            <a:r>
              <a:rPr kumimoji="1" lang="ja-JP" altLang="en-US" dirty="0" smtClean="0"/>
              <a:t>プロジェクトのプロダクションコードが格納されているソースコードデータベース内から類似コードを検出します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では，検出された類似コードに対応するテストコードを</a:t>
            </a:r>
            <a:r>
              <a:rPr kumimoji="1" lang="en-US" altLang="ja-JP" dirty="0" smtClean="0"/>
              <a:t>Test Code Database</a:t>
            </a:r>
            <a:r>
              <a:rPr kumimoji="1" lang="ja-JP" altLang="en-US" dirty="0" smtClean="0"/>
              <a:t>内から検索します</a:t>
            </a:r>
            <a:endParaRPr kumimoji="1" lang="en-US" altLang="ja-JP" dirty="0" smtClean="0"/>
          </a:p>
          <a:p>
            <a:endParaRPr kumimoji="1" lang="en-US" altLang="ja-JP" dirty="0" smtClean="0"/>
          </a:p>
          <a:p>
            <a:r>
              <a:rPr kumimoji="1" lang="ja-JP" altLang="en-US" dirty="0" smtClean="0"/>
              <a:t>で，</a:t>
            </a:r>
            <a:r>
              <a:rPr kumimoji="1" lang="en-US" altLang="ja-JP" dirty="0" smtClean="0"/>
              <a:t>step3</a:t>
            </a:r>
            <a:r>
              <a:rPr kumimoji="1" lang="ja-JP" altLang="en-US" dirty="0" smtClean="0"/>
              <a:t>では検索されたテストコードに含まれているテストスメルを検出します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出されたテストスメル数を基に推薦されるテストスイートをランキングして開発者に提示します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34111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本研究では、テストコードの再利用を考える上で、構文的に類似</a:t>
            </a:r>
            <a:r>
              <a:rPr kumimoji="1" lang="ja-JP" altLang="en-US" dirty="0" err="1" smtClean="0"/>
              <a:t>するした</a:t>
            </a:r>
            <a:r>
              <a:rPr kumimoji="1" lang="ja-JP" altLang="en-US" dirty="0" smtClean="0"/>
              <a:t>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出された類似コード片に対応するテストケースのまとまりであるテストスイートを検索します</a:t>
            </a:r>
            <a:endParaRPr kumimoji="1" lang="en-US" altLang="ja-JP" dirty="0" smtClean="0"/>
          </a:p>
          <a:p>
            <a:endParaRPr kumimoji="1" lang="en-US" altLang="ja-JP" dirty="0" smtClean="0"/>
          </a:p>
          <a:p>
            <a:r>
              <a:rPr kumimoji="1" lang="ja-JP" altLang="en-US" dirty="0" smtClean="0"/>
              <a:t>テストコードデータベースに格納されているからテストコードを検出するために、テスト対象コードとテストコードの対応付けを行います。</a:t>
            </a:r>
            <a:endParaRPr kumimoji="1" lang="en-US" altLang="ja-JP" dirty="0" smtClean="0"/>
          </a:p>
          <a:p>
            <a:endParaRPr kumimoji="1" lang="en-US" altLang="ja-JP" dirty="0" smtClean="0"/>
          </a:p>
          <a:p>
            <a:r>
              <a:rPr kumimoji="1" lang="ja-JP" altLang="en-US" dirty="0" smtClean="0"/>
              <a:t>本研究では、厳密に対象コードとテストコードを対応付けるために以下の</a:t>
            </a:r>
            <a:r>
              <a:rPr kumimoji="1" lang="en-US" altLang="ja-JP" dirty="0" smtClean="0"/>
              <a:t>3</a:t>
            </a:r>
            <a:r>
              <a:rPr kumimoji="1" lang="ja-JP" altLang="en-US" dirty="0" err="1" smtClean="0"/>
              <a:t>つの</a:t>
            </a:r>
            <a:r>
              <a:rPr kumimoji="1" lang="ja-JP" altLang="en-US" dirty="0" smtClean="0"/>
              <a:t>フェーズ実施しました</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dirty="0" smtClean="0"/>
              <a:t>Junit</a:t>
            </a:r>
            <a:r>
              <a:rPr kumimoji="1" lang="ja-JP" altLang="en-US" dirty="0" smtClean="0"/>
              <a:t>の命名規則に従って、テストクラス名から</a:t>
            </a:r>
            <a:r>
              <a:rPr kumimoji="1" lang="en-US" altLang="ja-JP" dirty="0" smtClean="0"/>
              <a:t>”Test”</a:t>
            </a:r>
            <a:r>
              <a:rPr kumimoji="1" lang="ja-JP" altLang="en-US" dirty="0" smtClean="0"/>
              <a:t>という文字列を除いたクラス名がテスト対象クラスになります</a:t>
            </a:r>
            <a:endParaRPr kumimoji="1" lang="en-US" altLang="ja-JP" dirty="0" smtClean="0"/>
          </a:p>
          <a:p>
            <a:endParaRPr kumimoji="1" lang="en-US" altLang="ja-JP" dirty="0" smtClean="0"/>
          </a:p>
          <a:p>
            <a:r>
              <a:rPr kumimoji="1" lang="ja-JP" altLang="en-US" dirty="0" smtClean="0"/>
              <a:t>次に、テストコード内のメソッド呼び出しを確認します。一般的に単体テストでは、このようにテストコード内で、テスト対象のオブジェクトの生成を行い、テスト対象メソッドを呼び出して実行します。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したがって、テストコードを静的解析し、テスト対象のメソッド呼び出しを取得することでテスト対象コードとテストコードを対応付けます。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adec="http://schemas.microsoft.com/office/drawing/2017/decorative" xmlns=""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adec="http://schemas.microsoft.com/office/drawing/2017/decorative" xmlns=""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2020/1/29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2020/1/29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372505"/>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4053592"/>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958708570"/>
              </p:ext>
            </p:extLst>
          </p:nvPr>
        </p:nvGraphicFramePr>
        <p:xfrm>
          <a:off x="7543339" y="3670907"/>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649210"/>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243" y="3294878"/>
            <a:ext cx="445604" cy="445604"/>
          </a:xfrm>
          <a:prstGeom prst="rect">
            <a:avLst/>
          </a:prstGeom>
        </p:spPr>
      </p:pic>
      <p:sp>
        <p:nvSpPr>
          <p:cNvPr id="10" name="角丸四角形 9"/>
          <p:cNvSpPr/>
          <p:nvPr/>
        </p:nvSpPr>
        <p:spPr>
          <a:xfrm>
            <a:off x="1297971" y="4814349"/>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829260"/>
            <a:ext cx="445604" cy="445604"/>
          </a:xfrm>
          <a:prstGeom prst="rect">
            <a:avLst/>
          </a:prstGeom>
        </p:spPr>
      </p:pic>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8885" y="5287214"/>
            <a:ext cx="445604" cy="445604"/>
          </a:xfrm>
          <a:prstGeom prst="rect">
            <a:avLst/>
          </a:prstGeom>
        </p:spPr>
      </p:pic>
      <p:sp>
        <p:nvSpPr>
          <p:cNvPr id="13" name="テキスト ボックス 12"/>
          <p:cNvSpPr txBox="1"/>
          <p:nvPr/>
        </p:nvSpPr>
        <p:spPr>
          <a:xfrm>
            <a:off x="2801281" y="5789552"/>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69855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推薦されるテストスイートの順位付け</a:t>
            </a:r>
            <a:endParaRPr kumimoji="1" lang="ja-JP" altLang="en-US" sz="2800" dirty="0"/>
          </a:p>
        </p:txBody>
      </p:sp>
      <p:sp>
        <p:nvSpPr>
          <p:cNvPr id="4" name="コンテンツ プレースホルダー 2"/>
          <p:cNvSpPr>
            <a:spLocks noGrp="1"/>
          </p:cNvSpPr>
          <p:nvPr>
            <p:ph idx="1"/>
          </p:nvPr>
        </p:nvSpPr>
        <p:spPr>
          <a:xfrm>
            <a:off x="838200" y="1719214"/>
            <a:ext cx="10515600" cy="574675"/>
          </a:xfrm>
        </p:spPr>
        <p:txBody>
          <a:bodyPr/>
          <a:lstStyle/>
          <a:p>
            <a:r>
              <a:rPr lang="ja-JP" altLang="en-US" dirty="0" smtClean="0"/>
              <a:t>テストスイートは、以下の</a:t>
            </a:r>
            <a:r>
              <a:rPr lang="en-US" altLang="ja-JP" dirty="0" smtClean="0"/>
              <a:t>2</a:t>
            </a:r>
            <a:r>
              <a:rPr lang="ja-JP" altLang="en-US" dirty="0" err="1" smtClean="0"/>
              <a:t>つの</a:t>
            </a:r>
            <a:r>
              <a:rPr lang="ja-JP" altLang="en-US" dirty="0" smtClean="0"/>
              <a:t>要素を基に順位付けられる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(Stpe1)</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テストスイート内に含まれるテストスメルの数</a:t>
            </a:r>
            <a:r>
              <a:rPr lang="en-US" altLang="ja-JP" sz="2400" dirty="0" smtClean="0">
                <a:latin typeface="メイリオ" panose="020B0604030504040204" pitchFamily="50" charset="-128"/>
                <a:ea typeface="メイリオ" panose="020B0604030504040204" pitchFamily="50" charset="-128"/>
              </a:rPr>
              <a:t>(Stpe3)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類似度を優先として並び替え、類似度が同じ場合テストスメルの数で順位づける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2"/>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227944" y="1986591"/>
            <a:ext cx="3535018" cy="3873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lnSpc>
                <a:spcPct val="130000"/>
              </a:lnSpc>
              <a:buClr>
                <a:schemeClr val="tx1"/>
              </a:buClr>
              <a:buFont typeface="+mj-ea"/>
              <a:buAutoNum type="circleNumDbPlain"/>
            </a:pPr>
            <a:r>
              <a:rPr lang="ja-JP" altLang="en-US" sz="3200" dirty="0" smtClean="0"/>
              <a:t>入力コード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類似コード</a:t>
            </a:r>
            <a:endParaRPr lang="en-US" altLang="ja-JP" sz="3200" dirty="0" smtClean="0"/>
          </a:p>
          <a:p>
            <a:pPr marL="514350" indent="-514350">
              <a:lnSpc>
                <a:spcPct val="130000"/>
              </a:lnSpc>
              <a:buClr>
                <a:schemeClr val="tx1"/>
              </a:buClr>
              <a:buFont typeface="+mj-ea"/>
              <a:buAutoNum type="circleNumDbPlain"/>
            </a:pPr>
            <a:r>
              <a:rPr lang="ja-JP" altLang="en-US" sz="3200" dirty="0" smtClean="0"/>
              <a:t>類似度</a:t>
            </a:r>
            <a:r>
              <a:rPr lang="en-US" altLang="ja-JP" sz="3200" dirty="0" smtClean="0"/>
              <a:t>(UPI)</a:t>
            </a:r>
          </a:p>
          <a:p>
            <a:pPr marL="514350" indent="-514350">
              <a:lnSpc>
                <a:spcPct val="130000"/>
              </a:lnSpc>
              <a:buClr>
                <a:schemeClr val="tx1"/>
              </a:buClr>
              <a:buFont typeface="+mj-ea"/>
              <a:buAutoNum type="circleNumDbPlain"/>
            </a:pPr>
            <a:r>
              <a:rPr lang="ja-JP" altLang="en-US" sz="3200" dirty="0" smtClean="0"/>
              <a:t>テストスメル</a:t>
            </a:r>
            <a:endParaRPr lang="en-US" altLang="ja-JP" sz="3200" dirty="0" smtClean="0"/>
          </a:p>
          <a:p>
            <a:pPr marL="514350" indent="-514350">
              <a:lnSpc>
                <a:spcPct val="130000"/>
              </a:lnSpc>
              <a:buClr>
                <a:schemeClr val="tx1"/>
              </a:buClr>
              <a:buFont typeface="+mj-ea"/>
              <a:buAutoNum type="circleNumDbPlain"/>
            </a:pPr>
            <a:r>
              <a:rPr lang="ja-JP" altLang="en-US" sz="3200" dirty="0" smtClean="0"/>
              <a:t>テストスイート</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813332270"/>
              </p:ext>
            </p:extLst>
          </p:nvPr>
        </p:nvGraphicFramePr>
        <p:xfrm>
          <a:off x="1662201" y="2957770"/>
          <a:ext cx="9013372" cy="1381760"/>
        </p:xfrm>
        <a:graphic>
          <a:graphicData uri="http://schemas.openxmlformats.org/drawingml/2006/table">
            <a:tbl>
              <a:tblPr firstRow="1" bandRow="1">
                <a:tableStyleId>{5940675A-B579-460E-94D1-54222C63F5DA}</a:tableStyleId>
              </a:tblPr>
              <a:tblGrid>
                <a:gridCol w="1061764">
                  <a:extLst>
                    <a:ext uri="{9D8B030D-6E8A-4147-A177-3AD203B41FA5}">
                      <a16:colId xmlns:a16="http://schemas.microsoft.com/office/drawing/2014/main" val="1118089536"/>
                    </a:ext>
                  </a:extLst>
                </a:gridCol>
                <a:gridCol w="1986237">
                  <a:extLst>
                    <a:ext uri="{9D8B030D-6E8A-4147-A177-3AD203B41FA5}">
                      <a16:colId xmlns:a16="http://schemas.microsoft.com/office/drawing/2014/main" val="1598489831"/>
                    </a:ext>
                  </a:extLst>
                </a:gridCol>
                <a:gridCol w="2960915">
                  <a:extLst>
                    <a:ext uri="{9D8B030D-6E8A-4147-A177-3AD203B41FA5}">
                      <a16:colId xmlns:a16="http://schemas.microsoft.com/office/drawing/2014/main" val="3410595506"/>
                    </a:ext>
                  </a:extLst>
                </a:gridCol>
                <a:gridCol w="3004456">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20648430"/>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335121422"/>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smtClean="0">
                <a:latin typeface="メイリオ" panose="020B0604030504040204" pitchFamily="50" charset="-128"/>
                <a:ea typeface="メイリオ" panose="020B0604030504040204" pitchFamily="50" charset="-128"/>
              </a:rPr>
              <a:t>を向上するのに役立つ可能性がある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3747338468"/>
                  </p:ext>
                </p:extLst>
              </p:nvPr>
            </p:nvGraphicFramePr>
            <p:xfrm>
              <a:off x="953477" y="1406769"/>
              <a:ext cx="5384729" cy="3939479"/>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406769"/>
                <a:ext cx="5384729" cy="3939479"/>
              </a:xfrm>
              <a:prstGeom prst="rect">
                <a:avLst/>
              </a:prstGeom>
            </p:spPr>
          </p:pic>
        </mc:Fallback>
      </mc:AlternateContent>
      <p:sp>
        <p:nvSpPr>
          <p:cNvPr id="5" name="角丸四角形 4"/>
          <p:cNvSpPr/>
          <p:nvPr/>
        </p:nvSpPr>
        <p:spPr>
          <a:xfrm>
            <a:off x="1612901" y="5346248"/>
            <a:ext cx="92011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推薦されたコードを理解し編集が必要なので、開発者はテストコード作成に多くの時間を費やす可能性がある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798776" y="4367103"/>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943918" y="4250392"/>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898576" y="4367105"/>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5043718" y="4250392"/>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1154139143"/>
              </p:ext>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開発者は、推薦される高品質のテストスイートを参考にすることで品質の高いテストコードを作成できる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ext uri="{D42A27DB-BD31-4B8C-83A1-F6EECF244321}">
                <p14:modId xmlns:p14="http://schemas.microsoft.com/office/powerpoint/2010/main" val="4206223936"/>
              </p:ext>
            </p:extLst>
          </p:nvPr>
        </p:nvGraphicFramePr>
        <p:xfrm>
          <a:off x="800100" y="2412601"/>
          <a:ext cx="10515599" cy="3622674"/>
        </p:xfrm>
        <a:graphic>
          <a:graphicData uri="http://schemas.openxmlformats.org/drawingml/2006/table">
            <a:tbl>
              <a:tblPr firstRow="1" bandRow="1">
                <a:tableStyleId>{B301B821-A1FF-4177-AEE7-76D212191A09}</a:tableStyleId>
              </a:tblPr>
              <a:tblGrid>
                <a:gridCol w="768350">
                  <a:extLst>
                    <a:ext uri="{9D8B030D-6E8A-4147-A177-3AD203B41FA5}">
                      <a16:colId xmlns:a16="http://schemas.microsoft.com/office/drawing/2014/main" val="1740428667"/>
                    </a:ext>
                  </a:extLst>
                </a:gridCol>
                <a:gridCol w="6010098">
                  <a:extLst>
                    <a:ext uri="{9D8B030D-6E8A-4147-A177-3AD203B41FA5}">
                      <a16:colId xmlns:a16="http://schemas.microsoft.com/office/drawing/2014/main" val="1687100423"/>
                    </a:ext>
                  </a:extLst>
                </a:gridCol>
                <a:gridCol w="729066">
                  <a:extLst>
                    <a:ext uri="{9D8B030D-6E8A-4147-A177-3AD203B41FA5}">
                      <a16:colId xmlns:a16="http://schemas.microsoft.com/office/drawing/2014/main" val="1844552685"/>
                    </a:ext>
                  </a:extLst>
                </a:gridCol>
                <a:gridCol w="776515">
                  <a:extLst>
                    <a:ext uri="{9D8B030D-6E8A-4147-A177-3AD203B41FA5}">
                      <a16:colId xmlns:a16="http://schemas.microsoft.com/office/drawing/2014/main" val="3240693190"/>
                    </a:ext>
                  </a:extLst>
                </a:gridCol>
                <a:gridCol w="762000">
                  <a:extLst>
                    <a:ext uri="{9D8B030D-6E8A-4147-A177-3AD203B41FA5}">
                      <a16:colId xmlns:a16="http://schemas.microsoft.com/office/drawing/2014/main" val="510230951"/>
                    </a:ext>
                  </a:extLst>
                </a:gridCol>
                <a:gridCol w="762000">
                  <a:extLst>
                    <a:ext uri="{9D8B030D-6E8A-4147-A177-3AD203B41FA5}">
                      <a16:colId xmlns:a16="http://schemas.microsoft.com/office/drawing/2014/main" val="477527568"/>
                    </a:ext>
                  </a:extLst>
                </a:gridCol>
                <a:gridCol w="707570">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テストコードの記述は簡単でした</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ツール不使用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メイリオ" panose="020B0604030504040204" pitchFamily="50" charset="-128"/>
                          <a:ea typeface="メイリオ" panose="020B0604030504040204" pitchFamily="50" charset="-128"/>
                        </a:rPr>
                        <a:t>作成したコードの品質に自信がある</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ツール使用</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5294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825625"/>
            <a:ext cx="10182225" cy="4241800"/>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提案ツールの有用性を定量的・定性的に評価</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一方で、複雑な構造のプログラムのテストコードを作成する場合、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4952999"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354701" y="3549287"/>
            <a:ext cx="2286000"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238999"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38199" y="5243357"/>
            <a:ext cx="10519742"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自動生成ツールを利用すること</a:t>
            </a:r>
            <a:r>
              <a:rPr lang="ja-JP" altLang="en-US" sz="3200" dirty="0" smtClean="0">
                <a:latin typeface="メイリオ" panose="020B0604030504040204" pitchFamily="50" charset="-128"/>
                <a:ea typeface="メイリオ" panose="020B0604030504040204" pitchFamily="50" charset="-128"/>
              </a:rPr>
              <a:t>で</a:t>
            </a:r>
            <a:r>
              <a:rPr lang="ja-JP" altLang="en-US" sz="3200" dirty="0">
                <a:latin typeface="メイリオ" panose="020B0604030504040204" pitchFamily="50" charset="-128"/>
                <a:ea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の実装コストを削減し短期間でテストコードを作成できる</a:t>
            </a:r>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in </a:t>
            </a:r>
            <a:r>
              <a:rPr lang="en-US" altLang="ja-JP" sz="1200" dirty="0" err="1">
                <a:solidFill>
                  <a:schemeClr val="tx2"/>
                </a:solidFill>
              </a:rPr>
              <a:t>uence</a:t>
            </a:r>
            <a:r>
              <a:rPr lang="en-US" altLang="ja-JP" sz="1200" dirty="0">
                <a:solidFill>
                  <a:schemeClr val="tx2"/>
                </a:solidFill>
              </a:rPr>
              <a:t> software maintenance?  </a:t>
            </a:r>
            <a:r>
              <a:rPr lang="en-US" altLang="ja-JP" sz="1200" dirty="0" err="1">
                <a:solidFill>
                  <a:schemeClr val="tx2"/>
                </a:solidFill>
              </a:rPr>
              <a:t>InProceedings</a:t>
            </a:r>
            <a:r>
              <a:rPr lang="en-US" altLang="ja-JP" sz="1200" dirty="0">
                <a:solidFill>
                  <a:schemeClr val="tx2"/>
                </a:solidFill>
              </a:rPr>
              <a:t> of the International Conference on Software Testing, </a:t>
            </a:r>
            <a:r>
              <a:rPr lang="en-US" altLang="ja-JP" sz="1200" dirty="0" err="1">
                <a:solidFill>
                  <a:schemeClr val="tx2"/>
                </a:solidFill>
              </a:rPr>
              <a:t>Veri</a:t>
            </a:r>
            <a:r>
              <a:rPr lang="en-US" altLang="ja-JP" sz="1200" dirty="0">
                <a:solidFill>
                  <a:schemeClr val="tx2"/>
                </a:solidFill>
              </a:rPr>
              <a:t> </a:t>
            </a:r>
            <a:r>
              <a:rPr lang="en-US" altLang="ja-JP" sz="1200" dirty="0" err="1">
                <a:solidFill>
                  <a:schemeClr val="tx2"/>
                </a:solidFill>
              </a:rPr>
              <a:t>cationand</a:t>
            </a:r>
            <a:r>
              <a:rPr lang="en-US" altLang="ja-JP" sz="1200" dirty="0">
                <a:solidFill>
                  <a:schemeClr val="tx2"/>
                </a:solidFill>
              </a:rPr>
              <a:t> Validation (ICST), pages </a:t>
            </a:r>
            <a:r>
              <a:rPr lang="en-US" altLang="ja-JP" sz="1200" dirty="0" smtClean="0">
                <a:solidFill>
                  <a:schemeClr val="tx2"/>
                </a:solidFill>
              </a:rPr>
              <a:t>250-261</a:t>
            </a:r>
            <a:r>
              <a:rPr lang="en-US" altLang="ja-JP" sz="1200" dirty="0">
                <a:solidFill>
                  <a:schemeClr val="tx2"/>
                </a:solidFill>
              </a:rPr>
              <a:t>, 2018.</a:t>
            </a:r>
          </a:p>
        </p:txBody>
      </p:sp>
      <p:sp>
        <p:nvSpPr>
          <p:cNvPr id="6" name="フローチャート: 組合せ 5"/>
          <p:cNvSpPr/>
          <p:nvPr/>
        </p:nvSpPr>
        <p:spPr>
          <a:xfrm>
            <a:off x="4132189" y="360055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32124"/>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テスト失敗の原因がテストコードの問題なのか，テスト対象のコードによるものなのか判断が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5758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328793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dirty="0" smtClean="0"/>
              <a:t>目的</a:t>
            </a:r>
            <a:r>
              <a:rPr kumimoji="1" lang="en-US" altLang="ja-JP" sz="3000"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dirty="0" smtClean="0"/>
              <a:t>アイディア</a:t>
            </a:r>
            <a:r>
              <a:rPr lang="en-US" altLang="ja-JP" sz="3000"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21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ja-JP" altLang="en-US" dirty="0">
                <a:solidFill>
                  <a:schemeClr val="bg1"/>
                </a:solidFill>
              </a:rPr>
              <a:t>の概要</a:t>
            </a:r>
            <a:endParaRPr kumimoji="1" lang="ja-JP" altLang="en-US" dirty="0">
              <a:solidFill>
                <a:schemeClr val="bg1"/>
              </a:solidFill>
            </a:endParaRPr>
          </a:p>
        </p:txBody>
      </p:sp>
      <p:pic>
        <p:nvPicPr>
          <p:cNvPr id="4" name="図 3"/>
          <p:cNvPicPr>
            <a:picLocks noChangeAspect="1"/>
          </p:cNvPicPr>
          <p:nvPr/>
        </p:nvPicPr>
        <p:blipFill>
          <a:blip r:embed="rId3"/>
          <a:stretch>
            <a:fillRect/>
          </a:stretch>
        </p:blipFill>
        <p:spPr>
          <a:xfrm>
            <a:off x="465885" y="1175263"/>
            <a:ext cx="11114470" cy="5621368"/>
          </a:xfrm>
          <a:prstGeom prst="rect">
            <a:avLst/>
          </a:prstGeom>
        </p:spPr>
      </p:pic>
    </p:spTree>
    <p:extLst>
      <p:ext uri="{BB962C8B-B14F-4D97-AF65-F5344CB8AC3E}">
        <p14:creationId xmlns:p14="http://schemas.microsoft.com/office/powerpoint/2010/main" val="1562118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NiCad[5]</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788504" y="3147345"/>
            <a:ext cx="51117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latin typeface="Consolas" panose="020B0609020204030204" pitchFamily="49" charset="0"/>
              </a:rPr>
              <a:t>public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dirty="0">
                <a:latin typeface="Consolas" panose="020B0609020204030204" pitchFamily="49" charset="0"/>
              </a:rPr>
              <a:t>(</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int</a:t>
            </a:r>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latin typeface="Consolas" panose="020B0609020204030204" pitchFamily="49" charset="0"/>
              </a:rPr>
              <a:t> = 0;</a:t>
            </a:r>
          </a:p>
          <a:p>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a:latin typeface="Consolas" panose="020B0609020204030204" pitchFamily="49" charset="0"/>
              </a:rPr>
              <a:t>i</a:t>
            </a:r>
            <a:r>
              <a:rPr lang="en-US" altLang="ja-JP" dirty="0">
                <a:latin typeface="Consolas" panose="020B0609020204030204" pitchFamily="49" charset="0"/>
              </a:rPr>
              <a:t>=0; </a:t>
            </a:r>
            <a:r>
              <a:rPr lang="en-US" altLang="ja-JP" dirty="0" err="1">
                <a:latin typeface="Consolas" panose="020B0609020204030204" pitchFamily="49" charset="0"/>
              </a:rPr>
              <a:t>i</a:t>
            </a:r>
            <a:r>
              <a:rPr lang="en-US" altLang="ja-JP" dirty="0">
                <a:latin typeface="Consolas" panose="020B0609020204030204" pitchFamily="49" charset="0"/>
              </a:rPr>
              <a:t> &lt;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dirty="0">
                <a:latin typeface="Consolas" panose="020B0609020204030204" pitchFamily="49" charset="0"/>
              </a:rPr>
              <a:t>; </a:t>
            </a:r>
            <a:r>
              <a:rPr lang="en-US" altLang="ja-JP" dirty="0" err="1">
                <a:latin typeface="Consolas" panose="020B0609020204030204" pitchFamily="49" charset="0"/>
              </a:rPr>
              <a:t>i</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dirty="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return </a:t>
            </a:r>
            <a:r>
              <a:rPr lang="en-US" altLang="ja-JP"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a:t>
            </a:r>
          </a:p>
        </p:txBody>
      </p:sp>
      <p:sp>
        <p:nvSpPr>
          <p:cNvPr id="6" name="正方形/長方形 5"/>
          <p:cNvSpPr/>
          <p:nvPr/>
        </p:nvSpPr>
        <p:spPr>
          <a:xfrm>
            <a:off x="6562863" y="3147345"/>
            <a:ext cx="487680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 0;</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7" name="テキスト ボックス 6"/>
          <p:cNvSpPr txBox="1"/>
          <p:nvPr/>
        </p:nvSpPr>
        <p:spPr>
          <a:xfrm>
            <a:off x="2217255" y="5548022"/>
            <a:ext cx="2279650" cy="461665"/>
          </a:xfrm>
          <a:prstGeom prst="rect">
            <a:avLst/>
          </a:prstGeom>
          <a:noFill/>
        </p:spPr>
        <p:txBody>
          <a:bodyPr wrap="square" rtlCol="0">
            <a:spAutoFit/>
          </a:bodyPr>
          <a:lstStyle/>
          <a:p>
            <a:pPr algn="ctr"/>
            <a:r>
              <a:rPr lang="ja-JP" altLang="en-US" sz="2400" dirty="0" smtClean="0">
                <a:latin typeface="メイリオ" panose="020B0604030504040204" pitchFamily="50" charset="-128"/>
                <a:ea typeface="メイリオ" panose="020B0604030504040204" pitchFamily="50" charset="-128"/>
              </a:rPr>
              <a:t>入力コード</a:t>
            </a:r>
            <a:r>
              <a:rPr lang="ja-JP" altLang="en-US" sz="2400" dirty="0">
                <a:latin typeface="メイリオ" panose="020B0604030504040204" pitchFamily="50" charset="-128"/>
                <a:ea typeface="メイリオ" panose="020B0604030504040204" pitchFamily="50" charset="-128"/>
              </a:rPr>
              <a:t>片</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856055" y="5548022"/>
            <a:ext cx="2279650" cy="461665"/>
          </a:xfrm>
          <a:prstGeom prst="rect">
            <a:avLst/>
          </a:prstGeom>
          <a:noFill/>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類似</a:t>
            </a:r>
            <a:r>
              <a:rPr lang="ja-JP" altLang="en-US" sz="2400" dirty="0" smtClean="0">
                <a:latin typeface="メイリオ" panose="020B0604030504040204" pitchFamily="50" charset="-128"/>
                <a:ea typeface="メイリオ" panose="020B0604030504040204" pitchFamily="50" charset="-128"/>
              </a:rPr>
              <a:t>コード片</a:t>
            </a:r>
            <a:endParaRPr kumimoji="1" lang="ja-JP" altLang="en-US" sz="24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819778" y="3723657"/>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734211" y="6211082"/>
            <a:ext cx="8723577"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[3] </a:t>
            </a:r>
            <a:r>
              <a:rPr lang="en-US" altLang="ja-JP" sz="1400" dirty="0" err="1" smtClean="0">
                <a:solidFill>
                  <a:schemeClr val="tx2"/>
                </a:solidFill>
              </a:rPr>
              <a:t>Chanchal</a:t>
            </a:r>
            <a:r>
              <a:rPr lang="en-US" altLang="ja-JP" sz="14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984005"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6020924"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35329"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10487</TotalTime>
  <Words>4076</Words>
  <Application>Microsoft Office PowerPoint</Application>
  <PresentationFormat>ワイド画面</PresentationFormat>
  <Paragraphs>568</Paragraphs>
  <Slides>33</Slides>
  <Notes>17</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33</vt:i4>
      </vt:variant>
    </vt:vector>
  </HeadingPairs>
  <TitlesOfParts>
    <vt:vector size="43" baseType="lpstr">
      <vt:lpstr>Meiryo UI</vt:lpstr>
      <vt:lpstr>ＭＳ Ｐゴシック</vt:lpstr>
      <vt:lpstr>MS UI Gothic</vt:lpstr>
      <vt:lpstr>メイリオ</vt:lpstr>
      <vt:lpstr>游ゴシック</vt:lpstr>
      <vt:lpstr>游ゴシック Light</vt:lpstr>
      <vt:lpstr>Arial</vt:lpstr>
      <vt:lpstr>Consolas</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テストスメル</vt:lpstr>
      <vt:lpstr>研究目的とアイディア</vt:lpstr>
      <vt:lpstr>提案ツールの概要</vt:lpstr>
      <vt:lpstr>Step1: 類似コード片の検出</vt:lpstr>
      <vt:lpstr>Step2: テストコードの検索</vt:lpstr>
      <vt:lpstr>Step3: テストスメルの検出</vt:lpstr>
      <vt:lpstr>Step4: 推薦されるテストスイートの順位付け</vt:lpstr>
      <vt:lpstr>SuiteRecのインターフェス</vt:lpstr>
      <vt:lpstr>評価実験</vt:lpstr>
      <vt:lpstr>リサーチクエスチョン(RQ)</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カバレッジの種類</vt:lpstr>
      <vt:lpstr>ソースコードデータベース</vt:lpstr>
      <vt:lpstr>テストコードデータベース</vt:lpstr>
      <vt:lpstr>EvoSuite</vt:lpstr>
      <vt:lpstr>Step2: テストコードの検索</vt:lpstr>
      <vt:lpstr>評価実験</vt:lpstr>
      <vt:lpstr>議論</vt:lpstr>
      <vt:lpstr>議論</vt:lpstr>
      <vt:lpstr>研究内容</vt:lpstr>
      <vt:lpstr>本発表の概要</vt:lpstr>
      <vt:lpstr>議論</vt:lpstr>
      <vt:lpstr>テストスメル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93</cp:revision>
  <dcterms:created xsi:type="dcterms:W3CDTF">2020-01-21T13:07:49Z</dcterms:created>
  <dcterms:modified xsi:type="dcterms:W3CDTF">2020-01-29T11:25:25Z</dcterms:modified>
</cp:coreProperties>
</file>